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6" r:id="rId8"/>
    <p:sldId id="261" r:id="rId9"/>
    <p:sldId id="264" r:id="rId10"/>
    <p:sldId id="267" r:id="rId11"/>
    <p:sldId id="263"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9C3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7018" autoAdjust="0"/>
  </p:normalViewPr>
  <p:slideViewPr>
    <p:cSldViewPr>
      <p:cViewPr varScale="1">
        <p:scale>
          <a:sx n="90" d="100"/>
          <a:sy n="90" d="100"/>
        </p:scale>
        <p:origin x="-100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5AD713C-6695-44E2-AEE4-70E6E7B06B9D}" type="datetimeFigureOut">
              <a:rPr lang="en-US"/>
              <a:pPr>
                <a:defRPr/>
              </a:pPr>
              <a:t>11/17/2009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5D5BFBE-6F7A-4D0C-96C5-E47005A88D6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110259-4A7F-4E84-9666-309AF5867919}" type="datetimeFigureOut">
              <a:rPr lang="en-US"/>
              <a:pPr>
                <a:defRPr/>
              </a:pPr>
              <a:t>11/17/2009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820CC2F-B920-4F69-8CC0-656F76282A14}"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D428877-A0DC-4E85-AC90-5C06B88F99B7}" type="datetimeFigureOut">
              <a:rPr lang="en-US"/>
              <a:pPr>
                <a:defRPr/>
              </a:pPr>
              <a:t>11/17/2009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D0A34A5-6068-4579-B4E4-2906A404D61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66CB05-B2DA-4064-9811-49BCEA451195}" type="datetimeFigureOut">
              <a:rPr lang="en-US"/>
              <a:pPr>
                <a:defRPr/>
              </a:pPr>
              <a:t>11/17/2009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DCD3410-EBC1-4E7B-9C9D-26CE555F608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009C367-E70B-46B7-AB31-C97562A2A90A}" type="datetimeFigureOut">
              <a:rPr lang="en-US"/>
              <a:pPr>
                <a:defRPr/>
              </a:pPr>
              <a:t>11/17/2009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05EF296-77D9-485E-B6A7-B34B1DC12F4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1A2AFE-7B99-40D2-810D-C0387E290272}" type="datetimeFigureOut">
              <a:rPr lang="en-US"/>
              <a:pPr>
                <a:defRPr/>
              </a:pPr>
              <a:t>11/17/2009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569CEDA-2CF0-4EE5-A88A-B18606D36E7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5E6EAE4-5156-4A4E-A697-F155EF33F2A1}" type="datetimeFigureOut">
              <a:rPr lang="en-US"/>
              <a:pPr>
                <a:defRPr/>
              </a:pPr>
              <a:t>11/17/2009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C5DF468F-D79B-4B5E-B233-68F81EF84A7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5F88BAB-28E9-441A-AEED-AEF0AA60CF95}" type="datetimeFigureOut">
              <a:rPr lang="en-US"/>
              <a:pPr>
                <a:defRPr/>
              </a:pPr>
              <a:t>11/17/2009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AF3F15A-9681-40C2-A9F6-AEDE0803113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CB578B0-617D-4DE3-A24A-DC9B1744ABCA}" type="datetimeFigureOut">
              <a:rPr lang="en-US"/>
              <a:pPr>
                <a:defRPr/>
              </a:pPr>
              <a:t>11/17/2009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4C74FB3-B700-4901-A649-9F42FB9A192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E412629-046E-45C6-AC9D-C032BFC9B054}" type="datetimeFigureOut">
              <a:rPr lang="en-US"/>
              <a:pPr>
                <a:defRPr/>
              </a:pPr>
              <a:t>11/17/2009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6F55779-7B6A-492A-9655-12F14478DB0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7914BE-B824-4018-AD78-D19BF07A85AB}" type="datetimeFigureOut">
              <a:rPr lang="en-US"/>
              <a:pPr>
                <a:defRPr/>
              </a:pPr>
              <a:t>11/17/2009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5F6B6A5-496B-4A81-8ADD-C562242F068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721AECE5-ED34-4CE6-B2AB-2CD43C610C60}" type="datetimeFigureOut">
              <a:rPr lang="en-US"/>
              <a:pPr>
                <a:defRPr/>
              </a:pPr>
              <a:t>11/17/2009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E4AD74A6-09CA-4F92-BF90-E489671ED0A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ＭＳ Ｐゴシック" pitchFamily="-123" charset="-128"/>
          <a:cs typeface="ＭＳ Ｐゴシック" pitchFamily="-123" charset="-128"/>
        </a:defRPr>
      </a:lvl1pPr>
      <a:lvl2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2pPr>
      <a:lvl3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3pPr>
      <a:lvl4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4pPr>
      <a:lvl5pPr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5pPr>
      <a:lvl6pPr marL="4572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6pPr>
      <a:lvl7pPr marL="9144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7pPr>
      <a:lvl8pPr marL="13716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8pPr>
      <a:lvl9pPr marL="18288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9pPr>
    </p:titleStyle>
    <p:bodyStyle>
      <a:lvl1pPr marL="342900" indent="-342900" algn="l" rtl="0" fontAlgn="base">
        <a:spcBef>
          <a:spcPct val="20000"/>
        </a:spcBef>
        <a:spcAft>
          <a:spcPct val="0"/>
        </a:spcAft>
        <a:buFont typeface="Arial" pitchFamily="-123" charset="0"/>
        <a:buChar char="•"/>
        <a:defRPr sz="3200" kern="1200">
          <a:solidFill>
            <a:schemeClr val="tx1"/>
          </a:solidFill>
          <a:latin typeface="+mn-lt"/>
          <a:ea typeface="ＭＳ Ｐゴシック" pitchFamily="-123" charset="-128"/>
          <a:cs typeface="ＭＳ Ｐゴシック" pitchFamily="-123" charset="-128"/>
        </a:defRPr>
      </a:lvl1pPr>
      <a:lvl2pPr marL="742950" indent="-285750" algn="l" rtl="0" fontAlgn="base">
        <a:spcBef>
          <a:spcPct val="20000"/>
        </a:spcBef>
        <a:spcAft>
          <a:spcPct val="0"/>
        </a:spcAft>
        <a:buFont typeface="Arial" pitchFamily="-123" charset="0"/>
        <a:buChar char="–"/>
        <a:defRPr sz="2800" kern="1200">
          <a:solidFill>
            <a:schemeClr val="tx1"/>
          </a:solidFill>
          <a:latin typeface="+mn-lt"/>
          <a:ea typeface="ＭＳ Ｐゴシック" pitchFamily="-123" charset="-128"/>
          <a:cs typeface="+mn-cs"/>
        </a:defRPr>
      </a:lvl2pPr>
      <a:lvl3pPr marL="1143000" indent="-228600" algn="l" rtl="0" fontAlgn="base">
        <a:spcBef>
          <a:spcPct val="20000"/>
        </a:spcBef>
        <a:spcAft>
          <a:spcPct val="0"/>
        </a:spcAft>
        <a:buFont typeface="Arial" pitchFamily="-123" charset="0"/>
        <a:buChar char="•"/>
        <a:defRPr sz="2400" kern="1200">
          <a:solidFill>
            <a:schemeClr val="tx1"/>
          </a:solidFill>
          <a:latin typeface="+mn-lt"/>
          <a:ea typeface="ＭＳ Ｐゴシック" pitchFamily="-123" charset="-128"/>
          <a:cs typeface="+mn-cs"/>
        </a:defRPr>
      </a:lvl3pPr>
      <a:lvl4pPr marL="1600200" indent="-228600" algn="l" rtl="0" fontAlgn="base">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4pPr>
      <a:lvl5pPr marL="2057400" indent="-228600" algn="l" rtl="0" fontAlgn="base">
        <a:spcBef>
          <a:spcPct val="20000"/>
        </a:spcBef>
        <a:spcAft>
          <a:spcPct val="0"/>
        </a:spcAft>
        <a:buFont typeface="Arial" pitchFamily="-123" charset="0"/>
        <a:buChar char="»"/>
        <a:defRPr sz="2000" kern="1200">
          <a:solidFill>
            <a:schemeClr val="tx1"/>
          </a:solidFill>
          <a:latin typeface="+mn-lt"/>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wikipedia.com/" TargetMode="External"/><Relationship Id="rId2" Type="http://schemas.openxmlformats.org/officeDocument/2006/relationships/hyperlink" Target="http://www.google.com/"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dictionary.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p:cNvPicPr>
            <a:picLocks noChangeAspect="1" noChangeArrowheads="1"/>
          </p:cNvPicPr>
          <p:nvPr/>
        </p:nvPicPr>
        <p:blipFill>
          <a:blip r:embed="rId2">
            <a:lum bright="70000" contrast="-70000"/>
          </a:blip>
          <a:srcRect/>
          <a:stretch>
            <a:fillRect/>
          </a:stretch>
        </p:blipFill>
        <p:spPr bwMode="auto">
          <a:xfrm>
            <a:off x="0" y="0"/>
            <a:ext cx="9507538" cy="7086600"/>
          </a:xfrm>
          <a:prstGeom prst="rect">
            <a:avLst/>
          </a:prstGeom>
          <a:noFill/>
          <a:ln w="9525">
            <a:noFill/>
            <a:miter lim="800000"/>
            <a:headEnd/>
            <a:tailEnd/>
          </a:ln>
        </p:spPr>
      </p:pic>
      <p:sp>
        <p:nvSpPr>
          <p:cNvPr id="13314" name="Title 1"/>
          <p:cNvSpPr>
            <a:spLocks noGrp="1"/>
          </p:cNvSpPr>
          <p:nvPr>
            <p:ph type="ctrTitle"/>
          </p:nvPr>
        </p:nvSpPr>
        <p:spPr>
          <a:xfrm>
            <a:off x="685800" y="0"/>
            <a:ext cx="7772400" cy="2857496"/>
          </a:xfrm>
        </p:spPr>
        <p:txBody>
          <a:bodyPr/>
          <a:lstStyle/>
          <a:p>
            <a:r>
              <a:rPr lang="en-US" sz="6600" dirty="0" smtClean="0">
                <a:latin typeface="Amienne" pitchFamily="82" charset="0"/>
              </a:rPr>
              <a:t>Mara Daughter of the Ni</a:t>
            </a:r>
            <a:r>
              <a:rPr lang="en-US" sz="6000" dirty="0" smtClean="0">
                <a:latin typeface="Amienne" pitchFamily="82" charset="0"/>
              </a:rPr>
              <a:t>le</a:t>
            </a:r>
          </a:p>
        </p:txBody>
      </p:sp>
      <p:sp>
        <p:nvSpPr>
          <p:cNvPr id="3" name="Subtitle 2"/>
          <p:cNvSpPr>
            <a:spLocks noGrp="1"/>
          </p:cNvSpPr>
          <p:nvPr>
            <p:ph type="subTitle" idx="1"/>
          </p:nvPr>
        </p:nvSpPr>
        <p:spPr>
          <a:xfrm>
            <a:off x="1371600" y="1785926"/>
            <a:ext cx="6400800" cy="1071570"/>
          </a:xfrm>
        </p:spPr>
        <p:txBody>
          <a:bodyPr>
            <a:normAutofit/>
          </a:bodyPr>
          <a:lstStyle/>
          <a:p>
            <a:r>
              <a:rPr lang="en-US" sz="4800" b="1" dirty="0" smtClean="0">
                <a:solidFill>
                  <a:srgbClr val="A7B691"/>
                </a:solidFill>
                <a:latin typeface="Amienne" pitchFamily="82" charset="0"/>
              </a:rPr>
              <a:t>By Acacia Shyr</a:t>
            </a:r>
          </a:p>
        </p:txBody>
      </p:sp>
      <p:pic>
        <p:nvPicPr>
          <p:cNvPr id="13316" name="Picture 2"/>
          <p:cNvPicPr>
            <a:picLocks noChangeAspect="1" noChangeArrowheads="1"/>
          </p:cNvPicPr>
          <p:nvPr/>
        </p:nvPicPr>
        <p:blipFill>
          <a:blip r:embed="rId3"/>
          <a:srcRect/>
          <a:stretch>
            <a:fillRect/>
          </a:stretch>
        </p:blipFill>
        <p:spPr bwMode="auto">
          <a:xfrm>
            <a:off x="3357554" y="3143248"/>
            <a:ext cx="2643206" cy="37147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tshepsut's temple at Deir el-Bahri"/>
          <p:cNvPicPr>
            <a:picLocks noChangeAspect="1" noChangeArrowheads="1"/>
          </p:cNvPicPr>
          <p:nvPr/>
        </p:nvPicPr>
        <p:blipFill>
          <a:blip r:embed="rId2"/>
          <a:srcRect/>
          <a:stretch>
            <a:fillRect/>
          </a:stretch>
        </p:blipFill>
        <p:spPr bwMode="auto">
          <a:xfrm>
            <a:off x="5857884" y="0"/>
            <a:ext cx="3286116" cy="6858000"/>
          </a:xfrm>
          <a:prstGeom prst="rect">
            <a:avLst/>
          </a:prstGeom>
          <a:noFill/>
        </p:spPr>
      </p:pic>
      <p:sp>
        <p:nvSpPr>
          <p:cNvPr id="2" name="Title 1"/>
          <p:cNvSpPr>
            <a:spLocks noGrp="1"/>
          </p:cNvSpPr>
          <p:nvPr>
            <p:ph type="title"/>
          </p:nvPr>
        </p:nvSpPr>
        <p:spPr>
          <a:xfrm>
            <a:off x="0" y="0"/>
            <a:ext cx="5214942" cy="1428736"/>
          </a:xfrm>
        </p:spPr>
        <p:txBody>
          <a:bodyPr/>
          <a:lstStyle/>
          <a:p>
            <a:r>
              <a:rPr lang="en-US" sz="6000" b="1" dirty="0" smtClean="0">
                <a:latin typeface="Amienne" pitchFamily="82" charset="0"/>
              </a:rPr>
              <a:t>Research: </a:t>
            </a:r>
            <a:r>
              <a:rPr lang="en-US" sz="6000" b="1" dirty="0" err="1" smtClean="0">
                <a:latin typeface="Amienne" pitchFamily="82" charset="0"/>
              </a:rPr>
              <a:t>Hatshepsut'sTemples</a:t>
            </a:r>
            <a:endParaRPr lang="en-US" b="1" dirty="0">
              <a:latin typeface="Amienne" pitchFamily="82" charset="0"/>
            </a:endParaRPr>
          </a:p>
        </p:txBody>
      </p:sp>
      <p:sp>
        <p:nvSpPr>
          <p:cNvPr id="3" name="Content Placeholder 2"/>
          <p:cNvSpPr>
            <a:spLocks noGrp="1"/>
          </p:cNvSpPr>
          <p:nvPr>
            <p:ph idx="1"/>
          </p:nvPr>
        </p:nvSpPr>
        <p:spPr>
          <a:xfrm>
            <a:off x="0" y="1214422"/>
            <a:ext cx="6000760" cy="5429288"/>
          </a:xfrm>
        </p:spPr>
        <p:txBody>
          <a:bodyPr/>
          <a:lstStyle/>
          <a:p>
            <a:pPr>
              <a:buFont typeface="Courier New" pitchFamily="49" charset="0"/>
              <a:buChar char="o"/>
            </a:pPr>
            <a:r>
              <a:rPr lang="en-US" dirty="0" smtClean="0"/>
              <a:t> </a:t>
            </a:r>
            <a:r>
              <a:rPr lang="en-US" sz="2400" b="1" dirty="0" smtClean="0">
                <a:latin typeface="Amienne" pitchFamily="82" charset="0"/>
              </a:rPr>
              <a:t>The temple of Hatshepsut of Dynasty XVII was built just north of the Middle Kingdom temple of Mentuhotep Nebhepetre in the bay of cliffs known as Deir elBahri.</a:t>
            </a:r>
          </a:p>
          <a:p>
            <a:pPr>
              <a:buFont typeface="Courier New" pitchFamily="49" charset="0"/>
              <a:buChar char="o"/>
            </a:pPr>
            <a:r>
              <a:rPr lang="en-US" sz="2400" b="1" dirty="0" smtClean="0">
                <a:latin typeface="Amienne" pitchFamily="82" charset="0"/>
              </a:rPr>
              <a:t>I n Ancient times the temple was called Djeseru, meaning the ‘sacred of sacreds’. </a:t>
            </a:r>
          </a:p>
          <a:p>
            <a:pPr>
              <a:buFont typeface="Courier New" pitchFamily="49" charset="0"/>
              <a:buChar char="o"/>
            </a:pPr>
            <a:r>
              <a:rPr lang="en-US" sz="2400" b="1" dirty="0" smtClean="0">
                <a:latin typeface="Amienne" pitchFamily="82" charset="0"/>
              </a:rPr>
              <a:t> It was influenced by the style of the earlier temple at Deir elBahri, but Hatshepsut’s construction surpassed anything which had been built before both in its architecture and its beautiful carved reliefs.</a:t>
            </a:r>
          </a:p>
          <a:p>
            <a:pPr>
              <a:buFont typeface="Courier New" pitchFamily="49" charset="0"/>
              <a:buChar char="o"/>
            </a:pPr>
            <a:r>
              <a:rPr lang="en-US" sz="2400" b="1" dirty="0" smtClean="0">
                <a:latin typeface="Amienne" pitchFamily="82" charset="0"/>
              </a:rPr>
              <a:t> </a:t>
            </a:r>
            <a:r>
              <a:rPr lang="en-US" sz="2400" b="1" dirty="0" smtClean="0">
                <a:latin typeface="Amienne" pitchFamily="82" charset="0"/>
              </a:rPr>
              <a:t>The female pharaoh chose to site her temple in a valley sacred to the Theban Goddess of the West , but more importantly it was on a direct axis with Karnak Temple of Amun on the east bank.</a:t>
            </a:r>
          </a:p>
          <a:p>
            <a:pPr>
              <a:buFont typeface="Courier New" pitchFamily="49" charset="0"/>
              <a:buChar char="o"/>
            </a:pPr>
            <a:r>
              <a:rPr lang="en-US" sz="2400" b="1" dirty="0" smtClean="0"/>
              <a:t> </a:t>
            </a:r>
            <a:r>
              <a:rPr lang="en-US" sz="2400" b="1" dirty="0" smtClean="0">
                <a:latin typeface="Amienne" pitchFamily="82" charset="0"/>
              </a:rPr>
              <a:t>It was only a short on the other side other mountain behind the temple, was the tomb which Hatshepsut had constructed for herself in the Valley of the Kings.      </a:t>
            </a:r>
            <a:r>
              <a:rPr lang="en-US" sz="2400" b="1" u="sng" dirty="0" smtClean="0">
                <a:solidFill>
                  <a:schemeClr val="tx2">
                    <a:lumMod val="75000"/>
                  </a:schemeClr>
                </a:solidFill>
                <a:latin typeface="Amienne" pitchFamily="82" charset="0"/>
              </a:rPr>
              <a:t>http://egyptsites.wordpress.com/2009/02/09/temple-of-hatshepsut</a:t>
            </a:r>
            <a:r>
              <a:rPr lang="en-US" sz="2400" b="1" dirty="0" smtClean="0">
                <a:latin typeface="Amienne" pitchFamily="82" charset="0"/>
              </a:rPr>
              <a:t>/</a:t>
            </a:r>
            <a:endParaRPr lang="en-US" sz="2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b="1" dirty="0" smtClean="0">
                <a:latin typeface="Amienne" pitchFamily="82" charset="0"/>
              </a:rPr>
              <a:t>Resources </a:t>
            </a:r>
          </a:p>
        </p:txBody>
      </p:sp>
      <p:sp>
        <p:nvSpPr>
          <p:cNvPr id="3" name="Content Placeholder 2"/>
          <p:cNvSpPr>
            <a:spLocks noGrp="1"/>
          </p:cNvSpPr>
          <p:nvPr>
            <p:ph idx="1"/>
          </p:nvPr>
        </p:nvSpPr>
        <p:spPr>
          <a:xfrm>
            <a:off x="285720" y="1143000"/>
            <a:ext cx="4786346" cy="5715000"/>
          </a:xfrm>
        </p:spPr>
        <p:txBody>
          <a:bodyPr rtlCol="0">
            <a:normAutofit fontScale="85000" lnSpcReduction="20000"/>
          </a:bodyPr>
          <a:lstStyle/>
          <a:p>
            <a:pPr fontAlgn="auto">
              <a:spcAft>
                <a:spcPts val="0"/>
              </a:spcAft>
              <a:buFont typeface="Arial" pitchFamily="34" charset="0"/>
              <a:buNone/>
              <a:defRPr/>
            </a:pPr>
            <a:r>
              <a:rPr lang="en-US" sz="2400" b="1" dirty="0" smtClean="0">
                <a:latin typeface="Amienne" pitchFamily="82" charset="0"/>
                <a:ea typeface="+mn-ea"/>
                <a:cs typeface="+mn-cs"/>
                <a:hlinkClick r:id="rId2"/>
              </a:rPr>
              <a:t>Websites:</a:t>
            </a:r>
          </a:p>
          <a:p>
            <a:pPr fontAlgn="auto">
              <a:spcAft>
                <a:spcPts val="0"/>
              </a:spcAft>
              <a:buFont typeface="Arial" pitchFamily="34" charset="0"/>
              <a:buNone/>
              <a:defRPr/>
            </a:pPr>
            <a:r>
              <a:rPr lang="en-US" sz="2400" b="1" dirty="0" smtClean="0">
                <a:latin typeface="Amienne" pitchFamily="82" charset="0"/>
                <a:ea typeface="+mn-ea"/>
                <a:cs typeface="+mn-cs"/>
                <a:hlinkClick r:id="rId2"/>
              </a:rPr>
              <a:t>www.google.com</a:t>
            </a:r>
            <a:endParaRPr lang="en-US" sz="2400" b="1"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hlinkClick r:id="rId3"/>
              </a:rPr>
              <a:t>www.wikipedia.com</a:t>
            </a:r>
            <a:endParaRPr lang="en-US" sz="2400" b="1"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hlinkClick r:id="rId4"/>
              </a:rPr>
              <a:t>www.dictionary.com</a:t>
            </a:r>
            <a:r>
              <a:rPr lang="en-US" sz="2400" b="1" dirty="0" smtClean="0">
                <a:latin typeface="Amienne" pitchFamily="82" charset="0"/>
                <a:ea typeface="+mn-ea"/>
                <a:cs typeface="+mn-cs"/>
              </a:rPr>
              <a:t> </a:t>
            </a:r>
          </a:p>
          <a:p>
            <a:pPr fontAlgn="auto">
              <a:spcAft>
                <a:spcPts val="0"/>
              </a:spcAft>
              <a:buFont typeface="Arial" pitchFamily="34" charset="0"/>
              <a:buNone/>
              <a:defRPr/>
            </a:pPr>
            <a:r>
              <a:rPr lang="en-US" sz="2400" b="1" dirty="0" smtClean="0">
                <a:latin typeface="Amienne" pitchFamily="82" charset="0"/>
                <a:ea typeface="+mn-ea"/>
                <a:cs typeface="+mn-cs"/>
                <a:hlinkClick r:id="rId3"/>
              </a:rPr>
              <a:t>www.wikipedia.com</a:t>
            </a:r>
            <a:endParaRPr lang="en-US" sz="2400" b="1" dirty="0" smtClean="0">
              <a:latin typeface="Amienne" pitchFamily="82" charset="0"/>
              <a:ea typeface="+mn-ea"/>
              <a:cs typeface="+mn-cs"/>
            </a:endParaRPr>
          </a:p>
          <a:p>
            <a:pPr fontAlgn="auto">
              <a:spcAft>
                <a:spcPts val="0"/>
              </a:spcAft>
              <a:buFont typeface="Arial" pitchFamily="34" charset="0"/>
              <a:buNone/>
              <a:defRPr/>
            </a:pPr>
            <a:endParaRPr lang="en-US" sz="2400"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rPr>
              <a:t>Books:</a:t>
            </a:r>
          </a:p>
          <a:p>
            <a:pPr fontAlgn="auto">
              <a:spcAft>
                <a:spcPts val="0"/>
              </a:spcAft>
              <a:buFont typeface="Arial" pitchFamily="34" charset="0"/>
              <a:buNone/>
              <a:defRPr/>
            </a:pPr>
            <a:r>
              <a:rPr lang="en-US" sz="2400" b="1" dirty="0" smtClean="0">
                <a:latin typeface="Amienne" pitchFamily="82" charset="0"/>
                <a:ea typeface="+mn-ea"/>
                <a:cs typeface="+mn-cs"/>
              </a:rPr>
              <a:t>Hatshepsut, His Majesty, Herself</a:t>
            </a:r>
          </a:p>
          <a:p>
            <a:pPr fontAlgn="auto">
              <a:spcAft>
                <a:spcPts val="0"/>
              </a:spcAft>
              <a:buFont typeface="Arial" pitchFamily="34" charset="0"/>
              <a:buNone/>
              <a:defRPr/>
            </a:pPr>
            <a:r>
              <a:rPr lang="en-US" sz="2400" b="1" dirty="0" smtClean="0">
                <a:latin typeface="Amienne" pitchFamily="82" charset="0"/>
                <a:ea typeface="+mn-ea"/>
                <a:cs typeface="+mn-cs"/>
              </a:rPr>
              <a:t> by Catherine M. Andronik </a:t>
            </a:r>
          </a:p>
          <a:p>
            <a:pPr fontAlgn="auto">
              <a:spcAft>
                <a:spcPts val="0"/>
              </a:spcAft>
              <a:buFont typeface="Arial" pitchFamily="34" charset="0"/>
              <a:buNone/>
              <a:defRPr/>
            </a:pPr>
            <a:r>
              <a:rPr lang="en-US" sz="2400" b="1" dirty="0" smtClean="0">
                <a:latin typeface="Amienne" pitchFamily="82" charset="0"/>
                <a:ea typeface="+mn-ea"/>
                <a:cs typeface="+mn-cs"/>
              </a:rPr>
              <a:t>Athenaeum Books 2001</a:t>
            </a:r>
          </a:p>
          <a:p>
            <a:pPr fontAlgn="auto">
              <a:spcAft>
                <a:spcPts val="0"/>
              </a:spcAft>
              <a:buFont typeface="Arial" pitchFamily="34" charset="0"/>
              <a:buNone/>
              <a:defRPr/>
            </a:pPr>
            <a:endParaRPr lang="en-US" sz="2400" b="1"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rPr>
              <a:t>Mara Daughter of the Nile</a:t>
            </a:r>
          </a:p>
          <a:p>
            <a:pPr fontAlgn="auto">
              <a:spcAft>
                <a:spcPts val="0"/>
              </a:spcAft>
              <a:buFont typeface="Arial" pitchFamily="34" charset="0"/>
              <a:buNone/>
              <a:defRPr/>
            </a:pPr>
            <a:r>
              <a:rPr lang="en-US" sz="2400" b="1" dirty="0" smtClean="0">
                <a:latin typeface="Amienne" pitchFamily="82" charset="0"/>
                <a:ea typeface="+mn-ea"/>
                <a:cs typeface="+mn-cs"/>
              </a:rPr>
              <a:t>By Eloise Jarvis McGraw</a:t>
            </a:r>
          </a:p>
          <a:p>
            <a:pPr fontAlgn="auto">
              <a:spcAft>
                <a:spcPts val="0"/>
              </a:spcAft>
              <a:buFont typeface="Arial" pitchFamily="34" charset="0"/>
              <a:buNone/>
              <a:defRPr/>
            </a:pPr>
            <a:endParaRPr lang="en-US" sz="2400" b="1"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rPr>
              <a:t>World history Ancient Civilizations</a:t>
            </a:r>
          </a:p>
          <a:p>
            <a:pPr fontAlgn="auto">
              <a:spcAft>
                <a:spcPts val="0"/>
              </a:spcAft>
              <a:buFont typeface="Arial" pitchFamily="34" charset="0"/>
              <a:buNone/>
              <a:defRPr/>
            </a:pPr>
            <a:r>
              <a:rPr lang="en-US" sz="2400" b="1" dirty="0" smtClean="0">
                <a:latin typeface="Amienne" pitchFamily="82" charset="0"/>
                <a:ea typeface="+mn-ea"/>
                <a:cs typeface="+mn-cs"/>
              </a:rPr>
              <a:t>By Frances Marie Gipson, Stanley M. </a:t>
            </a:r>
          </a:p>
          <a:p>
            <a:pPr fontAlgn="auto">
              <a:spcAft>
                <a:spcPts val="0"/>
              </a:spcAft>
              <a:buFont typeface="Arial" pitchFamily="34" charset="0"/>
              <a:buNone/>
              <a:defRPr/>
            </a:pPr>
            <a:r>
              <a:rPr lang="en-US" sz="2400" b="1" dirty="0" smtClean="0">
                <a:latin typeface="Amienne" pitchFamily="82" charset="0"/>
                <a:ea typeface="+mn-ea"/>
                <a:cs typeface="+mn-cs"/>
              </a:rPr>
              <a:t>Burstein, and Richard Shek</a:t>
            </a:r>
          </a:p>
          <a:p>
            <a:pPr fontAlgn="auto">
              <a:spcAft>
                <a:spcPts val="0"/>
              </a:spcAft>
              <a:buFont typeface="Arial" pitchFamily="34" charset="0"/>
              <a:buNone/>
              <a:defRPr/>
            </a:pPr>
            <a:r>
              <a:rPr lang="en-US" sz="2400" b="1" dirty="0" smtClean="0">
                <a:latin typeface="Amienne" pitchFamily="82" charset="0"/>
                <a:ea typeface="+mn-ea"/>
                <a:cs typeface="+mn-cs"/>
              </a:rPr>
              <a:t>Holt 2006</a:t>
            </a:r>
          </a:p>
          <a:p>
            <a:pPr fontAlgn="auto">
              <a:spcAft>
                <a:spcPts val="0"/>
              </a:spcAft>
              <a:buFont typeface="Arial" pitchFamily="34" charset="0"/>
              <a:buNone/>
              <a:defRPr/>
            </a:pPr>
            <a:endParaRPr lang="en-US" sz="2400" b="1" dirty="0" smtClean="0">
              <a:latin typeface="Bradley Hand ITC" pitchFamily="66" charset="0"/>
              <a:ea typeface="+mn-ea"/>
              <a:cs typeface="+mn-cs"/>
            </a:endParaRPr>
          </a:p>
          <a:p>
            <a:pPr fontAlgn="auto">
              <a:spcAft>
                <a:spcPts val="0"/>
              </a:spcAft>
              <a:buFont typeface="Arial" pitchFamily="34" charset="0"/>
              <a:buNone/>
              <a:defRPr/>
            </a:pPr>
            <a:endParaRPr lang="en-US" dirty="0">
              <a:ea typeface="+mn-ea"/>
              <a:cs typeface="+mn-cs"/>
            </a:endParaRPr>
          </a:p>
        </p:txBody>
      </p:sp>
      <p:pic>
        <p:nvPicPr>
          <p:cNvPr id="21507" name="Picture 2"/>
          <p:cNvPicPr>
            <a:picLocks noChangeAspect="1" noChangeArrowheads="1"/>
          </p:cNvPicPr>
          <p:nvPr/>
        </p:nvPicPr>
        <p:blipFill>
          <a:blip r:embed="rId5"/>
          <a:srcRect/>
          <a:stretch>
            <a:fillRect/>
          </a:stretch>
        </p:blipFill>
        <p:spPr bwMode="auto">
          <a:xfrm>
            <a:off x="5105400" y="1371600"/>
            <a:ext cx="3543300" cy="5173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p:cNvPicPr>
            <a:picLocks noChangeAspect="1" noChangeArrowheads="1"/>
          </p:cNvPicPr>
          <p:nvPr/>
        </p:nvPicPr>
        <p:blipFill>
          <a:blip r:embed="rId2"/>
          <a:srcRect/>
          <a:stretch>
            <a:fillRect/>
          </a:stretch>
        </p:blipFill>
        <p:spPr bwMode="auto">
          <a:xfrm>
            <a:off x="4876800" y="0"/>
            <a:ext cx="4267200" cy="5486400"/>
          </a:xfrm>
          <a:prstGeom prst="rect">
            <a:avLst/>
          </a:prstGeom>
          <a:noFill/>
          <a:ln w="9525">
            <a:noFill/>
            <a:miter lim="800000"/>
            <a:headEnd/>
            <a:tailEnd/>
          </a:ln>
        </p:spPr>
      </p:pic>
      <p:sp>
        <p:nvSpPr>
          <p:cNvPr id="14338" name="Title 1"/>
          <p:cNvSpPr>
            <a:spLocks noGrp="1"/>
          </p:cNvSpPr>
          <p:nvPr>
            <p:ph type="title"/>
          </p:nvPr>
        </p:nvSpPr>
        <p:spPr>
          <a:xfrm>
            <a:off x="152400" y="152400"/>
            <a:ext cx="5257800" cy="1066800"/>
          </a:xfrm>
        </p:spPr>
        <p:txBody>
          <a:bodyPr/>
          <a:lstStyle/>
          <a:p>
            <a:r>
              <a:rPr lang="en-US" b="1" dirty="0" smtClean="0">
                <a:latin typeface="Amienne" pitchFamily="82" charset="0"/>
              </a:rPr>
              <a:t>Author</a:t>
            </a:r>
          </a:p>
        </p:txBody>
      </p:sp>
      <p:sp>
        <p:nvSpPr>
          <p:cNvPr id="3" name="Content Placeholder 2"/>
          <p:cNvSpPr>
            <a:spLocks noGrp="1"/>
          </p:cNvSpPr>
          <p:nvPr>
            <p:ph idx="1"/>
          </p:nvPr>
        </p:nvSpPr>
        <p:spPr>
          <a:xfrm>
            <a:off x="0" y="990600"/>
            <a:ext cx="4929190" cy="5867400"/>
          </a:xfrm>
        </p:spPr>
        <p:txBody>
          <a:bodyPr>
            <a:normAutofit fontScale="92500" lnSpcReduction="10000"/>
          </a:bodyPr>
          <a:lstStyle/>
          <a:p>
            <a:pPr algn="ctr">
              <a:lnSpc>
                <a:spcPct val="80000"/>
              </a:lnSpc>
              <a:buFont typeface="Arial" pitchFamily="-123" charset="0"/>
              <a:buNone/>
            </a:pPr>
            <a:r>
              <a:rPr lang="en-US" sz="2000" b="1" dirty="0" smtClean="0">
                <a:latin typeface="Amienne" pitchFamily="82" charset="0"/>
              </a:rPr>
              <a:t>Eloise Jarvis McGraw</a:t>
            </a:r>
          </a:p>
          <a:p>
            <a:pPr>
              <a:lnSpc>
                <a:spcPct val="80000"/>
              </a:lnSpc>
              <a:buFont typeface="Arial" pitchFamily="-123" charset="0"/>
              <a:buNone/>
            </a:pPr>
            <a:r>
              <a:rPr lang="en-US" sz="2000" b="1" dirty="0" smtClean="0">
                <a:latin typeface="Amienne" pitchFamily="82" charset="0"/>
              </a:rPr>
              <a:t>Awards:</a:t>
            </a:r>
          </a:p>
          <a:p>
            <a:pPr>
              <a:lnSpc>
                <a:spcPct val="80000"/>
              </a:lnSpc>
              <a:buFont typeface="Arial" pitchFamily="-123" charset="0"/>
              <a:buNone/>
            </a:pPr>
            <a:r>
              <a:rPr lang="en-US" sz="2000" b="1" dirty="0" smtClean="0">
                <a:latin typeface="Amienne" pitchFamily="82" charset="0"/>
              </a:rPr>
              <a:t>                   Got the New Berry Award 3 times</a:t>
            </a:r>
          </a:p>
          <a:p>
            <a:pPr>
              <a:lnSpc>
                <a:spcPct val="80000"/>
              </a:lnSpc>
              <a:buFont typeface="Arial" pitchFamily="-123" charset="0"/>
              <a:buNone/>
            </a:pPr>
            <a:r>
              <a:rPr lang="en-US" sz="2000" b="1" dirty="0" smtClean="0">
                <a:latin typeface="Amienne" pitchFamily="82" charset="0"/>
              </a:rPr>
              <a:t>                   Edgar Award from Mystery Writers</a:t>
            </a:r>
          </a:p>
          <a:p>
            <a:pPr>
              <a:lnSpc>
                <a:spcPct val="80000"/>
              </a:lnSpc>
              <a:buFont typeface="Arial" pitchFamily="-123" charset="0"/>
              <a:buNone/>
            </a:pPr>
            <a:r>
              <a:rPr lang="en-US" sz="2000" b="1" dirty="0" smtClean="0">
                <a:latin typeface="Amienne" pitchFamily="82" charset="0"/>
              </a:rPr>
              <a:t>Other Books: </a:t>
            </a:r>
          </a:p>
          <a:p>
            <a:pPr>
              <a:lnSpc>
                <a:spcPct val="80000"/>
              </a:lnSpc>
              <a:buFont typeface="Arial" pitchFamily="-123" charset="0"/>
              <a:buNone/>
            </a:pPr>
            <a:r>
              <a:rPr lang="en-US" sz="2000" b="1" dirty="0" smtClean="0">
                <a:latin typeface="Amienne" pitchFamily="82" charset="0"/>
              </a:rPr>
              <a:t>                             The Golden Goblet</a:t>
            </a:r>
          </a:p>
          <a:p>
            <a:pPr>
              <a:lnSpc>
                <a:spcPct val="80000"/>
              </a:lnSpc>
              <a:buFont typeface="Arial" pitchFamily="-123" charset="0"/>
              <a:buNone/>
            </a:pPr>
            <a:r>
              <a:rPr lang="en-US" sz="2000" b="1" dirty="0" smtClean="0">
                <a:latin typeface="Amienne" pitchFamily="82" charset="0"/>
              </a:rPr>
              <a:t>                              Moccasin Trail, 1952</a:t>
            </a:r>
          </a:p>
          <a:p>
            <a:pPr>
              <a:lnSpc>
                <a:spcPct val="80000"/>
              </a:lnSpc>
              <a:buFont typeface="Arial" pitchFamily="-123" charset="0"/>
              <a:buNone/>
            </a:pPr>
            <a:r>
              <a:rPr lang="en-US" sz="2000" b="1" dirty="0" smtClean="0">
                <a:latin typeface="Amienne" pitchFamily="82" charset="0"/>
              </a:rPr>
              <a:t>                              The Moore Child, 1962</a:t>
            </a:r>
          </a:p>
          <a:p>
            <a:pPr>
              <a:lnSpc>
                <a:spcPct val="80000"/>
              </a:lnSpc>
              <a:buFont typeface="Arial" pitchFamily="-123" charset="0"/>
              <a:buNone/>
            </a:pPr>
            <a:r>
              <a:rPr lang="en-US" sz="2000" b="1" dirty="0" smtClean="0">
                <a:latin typeface="Amienne" pitchFamily="82" charset="0"/>
              </a:rPr>
              <a:t>                             A Really Weird Summer, 1997</a:t>
            </a:r>
          </a:p>
          <a:p>
            <a:pPr>
              <a:lnSpc>
                <a:spcPct val="80000"/>
              </a:lnSpc>
              <a:buFont typeface="Arial" pitchFamily="-123" charset="0"/>
              <a:buNone/>
            </a:pPr>
            <a:r>
              <a:rPr lang="en-US" sz="2000" b="1" dirty="0" smtClean="0">
                <a:latin typeface="Amienne" pitchFamily="82" charset="0"/>
              </a:rPr>
              <a:t>Birth:</a:t>
            </a:r>
          </a:p>
          <a:p>
            <a:pPr>
              <a:lnSpc>
                <a:spcPct val="80000"/>
              </a:lnSpc>
              <a:buFont typeface="Arial" pitchFamily="-123" charset="0"/>
              <a:buNone/>
            </a:pPr>
            <a:r>
              <a:rPr lang="en-US" sz="2000" b="1" dirty="0" smtClean="0">
                <a:latin typeface="Amienne" pitchFamily="82" charset="0"/>
              </a:rPr>
              <a:t>              December 9, 1915</a:t>
            </a:r>
          </a:p>
          <a:p>
            <a:pPr>
              <a:lnSpc>
                <a:spcPct val="80000"/>
              </a:lnSpc>
              <a:buFont typeface="Arial" pitchFamily="-123" charset="0"/>
              <a:buNone/>
            </a:pPr>
            <a:r>
              <a:rPr lang="en-US" sz="2000" b="1" dirty="0" smtClean="0">
                <a:latin typeface="Amienne" pitchFamily="82" charset="0"/>
              </a:rPr>
              <a:t>Died: </a:t>
            </a:r>
          </a:p>
          <a:p>
            <a:pPr>
              <a:lnSpc>
                <a:spcPct val="80000"/>
              </a:lnSpc>
              <a:buFont typeface="Arial" pitchFamily="-123" charset="0"/>
              <a:buNone/>
            </a:pPr>
            <a:r>
              <a:rPr lang="en-US" sz="2000" b="1" dirty="0" smtClean="0">
                <a:latin typeface="Amienne" pitchFamily="82" charset="0"/>
              </a:rPr>
              <a:t>            November 30, 2000</a:t>
            </a:r>
          </a:p>
          <a:p>
            <a:pPr>
              <a:lnSpc>
                <a:spcPct val="80000"/>
              </a:lnSpc>
              <a:buFont typeface="Arial" pitchFamily="-123" charset="0"/>
              <a:buNone/>
            </a:pPr>
            <a:r>
              <a:rPr lang="en-US" sz="2000" b="1" dirty="0" smtClean="0">
                <a:latin typeface="Amienne" pitchFamily="82" charset="0"/>
              </a:rPr>
              <a:t>Cool Facts:</a:t>
            </a:r>
          </a:p>
          <a:p>
            <a:pPr>
              <a:lnSpc>
                <a:spcPct val="80000"/>
              </a:lnSpc>
              <a:buFont typeface="Arial" pitchFamily="-123" charset="0"/>
              <a:buNone/>
            </a:pPr>
            <a:r>
              <a:rPr lang="en-US" sz="2000" b="1" dirty="0" smtClean="0">
                <a:latin typeface="Amienne" pitchFamily="82" charset="0"/>
              </a:rPr>
              <a:t>                          Gave money to the Wizard of Oz  </a:t>
            </a:r>
          </a:p>
          <a:p>
            <a:pPr>
              <a:lnSpc>
                <a:spcPct val="80000"/>
              </a:lnSpc>
              <a:buFont typeface="Arial" pitchFamily="-123" charset="0"/>
              <a:buNone/>
            </a:pPr>
            <a:r>
              <a:rPr lang="en-US" sz="2000" b="1" dirty="0" smtClean="0">
                <a:latin typeface="Amienne" pitchFamily="82" charset="0"/>
              </a:rPr>
              <a:t>Hobbies: </a:t>
            </a:r>
          </a:p>
          <a:p>
            <a:pPr>
              <a:lnSpc>
                <a:spcPct val="80000"/>
              </a:lnSpc>
              <a:buFont typeface="Arial" pitchFamily="-123" charset="0"/>
              <a:buNone/>
            </a:pPr>
            <a:r>
              <a:rPr lang="en-US" sz="2000" b="1" dirty="0" smtClean="0">
                <a:latin typeface="Amienne" pitchFamily="82" charset="0"/>
              </a:rPr>
              <a:t>                  Drawing, dancing, acting, horse back riding, studying ancient Egyptian history, drill team, printmaking, stagecraft, directing, puppetry, ceramics, enamel-on-metal work, and many more  </a:t>
            </a:r>
          </a:p>
          <a:p>
            <a:pPr>
              <a:lnSpc>
                <a:spcPct val="80000"/>
              </a:lnSpc>
              <a:buFont typeface="Arial" pitchFamily="-123" charset="0"/>
              <a:buNone/>
            </a:pPr>
            <a:r>
              <a:rPr lang="en-US" sz="2000" dirty="0" smtClean="0">
                <a:latin typeface="Amienne" pitchFamily="82" charset="0"/>
              </a:rPr>
              <a:t>             </a:t>
            </a:r>
          </a:p>
          <a:p>
            <a:pPr>
              <a:lnSpc>
                <a:spcPct val="80000"/>
              </a:lnSpc>
              <a:buFont typeface="Arial" pitchFamily="-123" charset="0"/>
              <a:buNone/>
            </a:pPr>
            <a:endParaRPr lang="en-US" sz="1800" dirty="0" smtClean="0">
              <a:latin typeface="Bradley Hand ITC TT-Bold" pitchFamily="-123" charset="0"/>
            </a:endParaRPr>
          </a:p>
          <a:p>
            <a:pPr>
              <a:lnSpc>
                <a:spcPct val="80000"/>
              </a:lnSpc>
              <a:buFont typeface="Arial" pitchFamily="-123" charset="0"/>
              <a:buNone/>
            </a:pPr>
            <a:r>
              <a:rPr lang="en-US" sz="1800"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28596" y="285728"/>
            <a:ext cx="8229600" cy="1143000"/>
          </a:xfrm>
        </p:spPr>
        <p:txBody>
          <a:bodyPr/>
          <a:lstStyle/>
          <a:p>
            <a:r>
              <a:rPr lang="en-US" b="1" dirty="0" smtClean="0">
                <a:latin typeface="Amienne" pitchFamily="82" charset="0"/>
              </a:rPr>
              <a:t>Main Characters</a:t>
            </a:r>
          </a:p>
        </p:txBody>
      </p:sp>
      <p:sp>
        <p:nvSpPr>
          <p:cNvPr id="15362" name="Content Placeholder 2"/>
          <p:cNvSpPr>
            <a:spLocks noGrp="1"/>
          </p:cNvSpPr>
          <p:nvPr>
            <p:ph idx="1"/>
          </p:nvPr>
        </p:nvSpPr>
        <p:spPr>
          <a:xfrm>
            <a:off x="381000" y="1066800"/>
            <a:ext cx="8229600" cy="5486400"/>
          </a:xfrm>
        </p:spPr>
        <p:txBody>
          <a:bodyPr/>
          <a:lstStyle/>
          <a:p>
            <a:pPr>
              <a:buFont typeface="Arial" pitchFamily="-123" charset="0"/>
              <a:buNone/>
            </a:pPr>
            <a:r>
              <a:rPr lang="en-US" sz="2000" b="1" dirty="0" smtClean="0">
                <a:latin typeface="Amienne" pitchFamily="82" charset="0"/>
              </a:rPr>
              <a:t>Mara-a slave, interpreter, and spy</a:t>
            </a:r>
          </a:p>
          <a:p>
            <a:pPr>
              <a:buFont typeface="Arial" pitchFamily="-123" charset="0"/>
              <a:buNone/>
            </a:pPr>
            <a:r>
              <a:rPr lang="en-US" sz="2000" b="1" dirty="0" smtClean="0">
                <a:latin typeface="Amienne" pitchFamily="82" charset="0"/>
              </a:rPr>
              <a:t>Nekonkh- Captain of the Nile boat, The Silver Beatle </a:t>
            </a:r>
          </a:p>
          <a:p>
            <a:pPr>
              <a:buFont typeface="Arial" pitchFamily="-123" charset="0"/>
              <a:buNone/>
            </a:pPr>
            <a:r>
              <a:rPr lang="en-US" sz="2000" b="1" dirty="0" smtClean="0">
                <a:latin typeface="Amienne" pitchFamily="82" charset="0"/>
              </a:rPr>
              <a:t>Sheftu- a scribe, also a Lord in the Pharaohs palace and the confident of the Queen and son of Lord Menkau </a:t>
            </a:r>
          </a:p>
          <a:p>
            <a:pPr>
              <a:buFont typeface="Arial" pitchFamily="-123" charset="0"/>
              <a:buNone/>
            </a:pPr>
            <a:r>
              <a:rPr lang="en-US" sz="2000" b="1" dirty="0" smtClean="0">
                <a:latin typeface="Amienne" pitchFamily="82" charset="0"/>
              </a:rPr>
              <a:t>Innani- princess of Canaan. Speaks only Babylonian, is betrothed by Hatshepsut to Thutmose.</a:t>
            </a:r>
          </a:p>
          <a:p>
            <a:pPr>
              <a:buFont typeface="Arial" pitchFamily="-123" charset="0"/>
              <a:buNone/>
            </a:pPr>
            <a:r>
              <a:rPr lang="en-US" sz="2000" b="1" dirty="0" smtClean="0">
                <a:latin typeface="Amienne" pitchFamily="82" charset="0"/>
              </a:rPr>
              <a:t>Khofra- a warrior hero in charge of Hatshepsut’s troops </a:t>
            </a:r>
          </a:p>
          <a:p>
            <a:pPr>
              <a:buFont typeface="Arial" pitchFamily="-123" charset="0"/>
              <a:buNone/>
            </a:pPr>
            <a:r>
              <a:rPr lang="en-US" sz="2000" b="1" dirty="0" smtClean="0">
                <a:latin typeface="Amienne" pitchFamily="82" charset="0"/>
              </a:rPr>
              <a:t>Hatshepsut- Female Pharaoh, Daughter of the Sun</a:t>
            </a:r>
          </a:p>
          <a:p>
            <a:pPr>
              <a:buFont typeface="Arial" pitchFamily="-123" charset="0"/>
              <a:buNone/>
            </a:pPr>
            <a:r>
              <a:rPr lang="en-US" sz="2000" b="1" dirty="0" smtClean="0">
                <a:latin typeface="Amienne" pitchFamily="82" charset="0"/>
              </a:rPr>
              <a:t>Count Senmut- most powerful figure in Egypt</a:t>
            </a:r>
          </a:p>
          <a:p>
            <a:pPr>
              <a:buFont typeface="Arial" pitchFamily="-123" charset="0"/>
              <a:buNone/>
            </a:pPr>
            <a:r>
              <a:rPr lang="en-US" sz="2000" b="1" dirty="0" smtClean="0">
                <a:latin typeface="Amienne" pitchFamily="82" charset="0"/>
              </a:rPr>
              <a:t>Thutmose the second- half brother of Hatshepsut </a:t>
            </a:r>
          </a:p>
          <a:p>
            <a:pPr>
              <a:buFont typeface="Arial" pitchFamily="-123" charset="0"/>
              <a:buNone/>
            </a:pPr>
            <a:r>
              <a:rPr lang="en-US" sz="2000" b="1" dirty="0" smtClean="0">
                <a:latin typeface="Amienne" pitchFamily="82" charset="0"/>
              </a:rPr>
              <a:t>Chadzar- A Libyan slave in the service of Mara’s new master</a:t>
            </a:r>
          </a:p>
          <a:p>
            <a:pPr>
              <a:buFont typeface="Arial" pitchFamily="-123" charset="0"/>
              <a:buNone/>
            </a:pPr>
            <a:r>
              <a:rPr lang="en-US" sz="2000" b="1" dirty="0" smtClean="0">
                <a:latin typeface="Amienne" pitchFamily="82" charset="0"/>
              </a:rPr>
              <a:t>Nahereh- Mara’s master and brother of Senmut</a:t>
            </a:r>
          </a:p>
          <a:p>
            <a:pPr>
              <a:buFont typeface="Arial" pitchFamily="-123" charset="0"/>
              <a:buNone/>
            </a:pPr>
            <a:r>
              <a:rPr lang="en-US" sz="2000" b="1" dirty="0" smtClean="0">
                <a:latin typeface="Amienne" pitchFamily="82" charset="0"/>
              </a:rPr>
              <a:t>The Falcon Inn in Cutthroat Alley – Ashor the Innkeeper (and ex-head of Sheftu’s fathers stables)</a:t>
            </a:r>
          </a:p>
          <a:p>
            <a:pPr>
              <a:buFont typeface="Arial" pitchFamily="-123" charset="0"/>
              <a:buNone/>
            </a:pPr>
            <a:r>
              <a:rPr lang="en-US" sz="2000" b="1" dirty="0" smtClean="0">
                <a:latin typeface="Amienne" pitchFamily="82" charset="0"/>
              </a:rPr>
              <a:t>				       - Miphtahyah  the Innkeepers wife (and Sheftus old nurse)</a:t>
            </a:r>
          </a:p>
          <a:p>
            <a:pPr>
              <a:buFont typeface="Arial" pitchFamily="-123" charset="0"/>
              <a:buNone/>
            </a:pPr>
            <a:r>
              <a:rPr lang="en-US" sz="2000" b="1" dirty="0" smtClean="0">
                <a:latin typeface="Amienne" pitchFamily="82" charset="0"/>
              </a:rPr>
              <a:t>                                                                                      - Nefer the Goldsmith</a:t>
            </a:r>
          </a:p>
          <a:p>
            <a:pPr>
              <a:buFont typeface="Arial" pitchFamily="-123" charset="0"/>
              <a:buNone/>
            </a:pPr>
            <a:r>
              <a:rPr lang="en-US" sz="2000" b="1" dirty="0" smtClean="0">
                <a:latin typeface="Amienne" pitchFamily="82" charset="0"/>
              </a:rPr>
              <a:t>                                                                                      - Sahure the juggler and double crosser.</a:t>
            </a:r>
          </a:p>
          <a:p>
            <a:pPr>
              <a:buFont typeface="Arial" pitchFamily="-123" charset="0"/>
              <a:buNone/>
            </a:pPr>
            <a:r>
              <a:rPr lang="en-US" sz="2000" b="1" dirty="0" smtClean="0">
                <a:latin typeface="Amienne" pitchFamily="82" charset="0"/>
              </a:rPr>
              <a:t>Djedet – the Head Priest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z="6600" b="1" dirty="0" smtClean="0">
                <a:latin typeface="Amienne" pitchFamily="82" charset="0"/>
              </a:rPr>
              <a:t>Plot</a:t>
            </a:r>
          </a:p>
        </p:txBody>
      </p:sp>
      <p:sp>
        <p:nvSpPr>
          <p:cNvPr id="16386" name="Content Placeholder 2"/>
          <p:cNvSpPr>
            <a:spLocks noGrp="1"/>
          </p:cNvSpPr>
          <p:nvPr>
            <p:ph idx="1"/>
          </p:nvPr>
        </p:nvSpPr>
        <p:spPr>
          <a:xfrm>
            <a:off x="457200" y="1295400"/>
            <a:ext cx="8229600" cy="4343400"/>
          </a:xfrm>
        </p:spPr>
        <p:txBody>
          <a:bodyPr/>
          <a:lstStyle/>
          <a:p>
            <a:pPr>
              <a:buFont typeface="Arial" pitchFamily="-123" charset="0"/>
              <a:buNone/>
            </a:pPr>
            <a:r>
              <a:rPr lang="en-US" sz="2800" b="1" dirty="0" smtClean="0">
                <a:latin typeface="Amienne" pitchFamily="82" charset="0"/>
              </a:rPr>
              <a:t>Plot: </a:t>
            </a:r>
          </a:p>
          <a:p>
            <a:pPr>
              <a:buFont typeface="Arial" pitchFamily="-123" charset="0"/>
              <a:buNone/>
            </a:pPr>
            <a:r>
              <a:rPr lang="en-US" sz="2800" b="1" dirty="0" smtClean="0">
                <a:latin typeface="Amienne" pitchFamily="82" charset="0"/>
              </a:rPr>
              <a:t>           Mara , a proud, smart, and beautiful slave girl. Finds  herself sold unexpectedly to a new mysterious master who offers her freedom and a good life. She is asked to be a spy in Pharaoh's household for any who plot to overthrow the Pharaoh, a selfish , snobby, and stuck up Queen who only cares about wanting gold, slaves, and wastes time and resources by building more monuments to herself. </a:t>
            </a:r>
          </a:p>
          <a:p>
            <a:pPr>
              <a:buFont typeface="Arial" pitchFamily="-123" charset="0"/>
              <a:buNone/>
            </a:pPr>
            <a:r>
              <a:rPr lang="en-US" sz="2800" b="1" dirty="0" smtClean="0">
                <a:latin typeface="Amienne" pitchFamily="82" charset="0"/>
              </a:rPr>
              <a:t>         On her way to Thebes to be an interpreter for a Babylonian princess, Innani, she meets a intriguing handsome young man, Sheftu. He too asks her to be a spy but to help over throw the Queen. She finds herself in a dangerous  and overwhelming double spy role with only her wits to maneuver her way though her troubles. She falls in love with Sheftu and almost looses her love at a critical moment. Almost whipped to death, her unlimited loyalty is proven to all . </a:t>
            </a:r>
          </a:p>
          <a:p>
            <a:pPr>
              <a:buFont typeface="Arial" pitchFamily="-123" charset="0"/>
              <a:buNone/>
            </a:pPr>
            <a:endParaRPr lang="en-US" sz="2000" dirty="0" smtClean="0">
              <a:latin typeface="Bradley Hand ITC TT-Bold" pitchFamily="-123" charset="0"/>
            </a:endParaRPr>
          </a:p>
          <a:p>
            <a:pPr>
              <a:buFont typeface="Arial" pitchFamily="-123" charset="0"/>
              <a:buNone/>
            </a:pPr>
            <a:endParaRPr lang="en-US" sz="1800" dirty="0" smtClean="0">
              <a:latin typeface="Bradley Hand ITC TT-Bold" pitchFamily="-123"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762000" y="0"/>
            <a:ext cx="8077200" cy="838200"/>
          </a:xfrm>
        </p:spPr>
        <p:txBody>
          <a:bodyPr/>
          <a:lstStyle/>
          <a:p>
            <a:r>
              <a:rPr lang="en-US" sz="6000" b="1" dirty="0" smtClean="0">
                <a:latin typeface="Amienne" pitchFamily="82" charset="0"/>
              </a:rPr>
              <a:t>Conflicts</a:t>
            </a:r>
          </a:p>
        </p:txBody>
      </p:sp>
      <p:sp>
        <p:nvSpPr>
          <p:cNvPr id="17410" name="Content Placeholder 2"/>
          <p:cNvSpPr>
            <a:spLocks noGrp="1"/>
          </p:cNvSpPr>
          <p:nvPr>
            <p:ph idx="1"/>
          </p:nvPr>
        </p:nvSpPr>
        <p:spPr>
          <a:xfrm>
            <a:off x="457200" y="685800"/>
            <a:ext cx="8229600" cy="6172200"/>
          </a:xfrm>
        </p:spPr>
        <p:txBody>
          <a:bodyPr/>
          <a:lstStyle/>
          <a:p>
            <a:pPr>
              <a:buFont typeface="Arial" pitchFamily="-123" charset="0"/>
              <a:buNone/>
            </a:pPr>
            <a:r>
              <a:rPr lang="en-US" sz="2000" b="1" dirty="0" smtClean="0">
                <a:latin typeface="Amienne" pitchFamily="82" charset="0"/>
              </a:rPr>
              <a:t>Mara: Mara vs. Herself: Mara yearns for her freedom but she is a slave. She is penniless and only has her quick wit and intelligence to save her. She has to pretend to be an upper class lady while maintaining her double life as a spy. She has been bought by Nahereh to spy on Thutmose the second and to find out how he is receiving messages from his supporters. She has also been persuaded by Sheftu to carry messages to Thutmose by Sheftu.</a:t>
            </a:r>
          </a:p>
          <a:p>
            <a:pPr>
              <a:buFont typeface="Arial" pitchFamily="-123" charset="0"/>
              <a:buNone/>
            </a:pPr>
            <a:r>
              <a:rPr lang="en-US" sz="2000" b="1" dirty="0" smtClean="0">
                <a:latin typeface="Amienne" pitchFamily="82" charset="0"/>
              </a:rPr>
              <a:t>Sheftu: Sheftu vs. the Queen: Born into the most wealthy family in Egypt. He is in the Queens confidence but secretly plots to place Thutmose second on the throne. He has a secret identity as Sashai, a scribe, in charge of the revolution.</a:t>
            </a:r>
          </a:p>
          <a:p>
            <a:pPr>
              <a:buFont typeface="Arial" pitchFamily="-123" charset="0"/>
              <a:buNone/>
            </a:pPr>
            <a:r>
              <a:rPr lang="en-US" sz="2000" b="1" dirty="0" smtClean="0">
                <a:latin typeface="Amienne" pitchFamily="82" charset="0"/>
              </a:rPr>
              <a:t>Khofra: Troops vs. Queen: The warrior hero of Egypt who was chief general under Thutmose 1</a:t>
            </a:r>
            <a:r>
              <a:rPr lang="en-US" sz="2000" b="1" baseline="30000" dirty="0" smtClean="0">
                <a:latin typeface="Amienne" pitchFamily="82" charset="0"/>
              </a:rPr>
              <a:t>st.</a:t>
            </a:r>
            <a:r>
              <a:rPr lang="en-US" sz="2000" b="1" dirty="0" smtClean="0">
                <a:latin typeface="Amienne" pitchFamily="82" charset="0"/>
              </a:rPr>
              <a:t> He is persuaded by Sheftu to come to Thebes as head of Hatshepsut’s troops and inspire them to be loyal to him so that when the time came, they would rise up and defeat the Queen.</a:t>
            </a:r>
          </a:p>
          <a:p>
            <a:pPr>
              <a:buFont typeface="Arial" pitchFamily="-123" charset="0"/>
              <a:buNone/>
            </a:pPr>
            <a:r>
              <a:rPr lang="en-US" sz="2000" b="1" dirty="0" smtClean="0">
                <a:latin typeface="Amienne" pitchFamily="82" charset="0"/>
              </a:rPr>
              <a:t>Innani: Innani vs. Egyptian Culture: The Canaanite princess who is betrothed to Thutmose 2</a:t>
            </a:r>
            <a:r>
              <a:rPr lang="en-US" sz="2000" b="1" baseline="30000" dirty="0" smtClean="0">
                <a:latin typeface="Amienne" pitchFamily="82" charset="0"/>
              </a:rPr>
              <a:t>nd</a:t>
            </a:r>
            <a:r>
              <a:rPr lang="en-US" sz="2000" b="1" dirty="0" smtClean="0">
                <a:latin typeface="Amienne" pitchFamily="82" charset="0"/>
              </a:rPr>
              <a:t> by his sister. She doesn’t speak Egyptian so uses Mara as an interpreter. She quietly figures out that Mara is not interpreting what Thutmose was saying and also that Mara is having secret conversations with Sheftu.</a:t>
            </a:r>
          </a:p>
          <a:p>
            <a:pPr>
              <a:buFont typeface="Arial" pitchFamily="-123" charset="0"/>
              <a:buNone/>
            </a:pPr>
            <a:r>
              <a:rPr lang="en-US" sz="2000" b="1" dirty="0" smtClean="0">
                <a:latin typeface="Amienne" pitchFamily="82" charset="0"/>
              </a:rPr>
              <a:t>Reshed: Captain of the gate at the royal palace. He lets Mara out of the palace grounds thinking that she is visiting her sick brother and that Mara might have a relationship with him.</a:t>
            </a:r>
          </a:p>
          <a:p>
            <a:pPr>
              <a:buFont typeface="Arial" pitchFamily="-123" charset="0"/>
              <a:buNone/>
            </a:pPr>
            <a:r>
              <a:rPr lang="en-US" sz="2000" b="1" dirty="0" smtClean="0">
                <a:latin typeface="Amienne" pitchFamily="82" charset="0"/>
              </a:rPr>
              <a:t>The Falcon Inn: Where all the secret followers of the kings meet</a:t>
            </a:r>
          </a:p>
          <a:p>
            <a:pPr>
              <a:buFont typeface="Arial" pitchFamily="-123" charset="0"/>
              <a:buNone/>
            </a:pPr>
            <a:endParaRPr lang="en-US" sz="1800" dirty="0" smtClean="0">
              <a:latin typeface="Bradley Hand ITC TT-Bold" pitchFamily="-123" charset="0"/>
            </a:endParaRPr>
          </a:p>
          <a:p>
            <a:pPr>
              <a:buFont typeface="Arial" pitchFamily="-123" charset="0"/>
              <a:buNone/>
            </a:pPr>
            <a:r>
              <a:rPr lang="en-US" sz="1800" dirty="0" smtClean="0">
                <a:latin typeface="Bradley Hand ITC TT-Bold" pitchFamily="-123" charset="0"/>
              </a:rPr>
              <a:t> </a:t>
            </a:r>
          </a:p>
          <a:p>
            <a:pPr>
              <a:buFont typeface="Arial" pitchFamily="-123" charset="0"/>
              <a:buNone/>
            </a:pPr>
            <a:endParaRPr lang="en-US" sz="1800" dirty="0" smtClean="0">
              <a:latin typeface="Bradley Hand ITC TT-Bold" pitchFamily="-123"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2"/>
          <a:srcRect/>
          <a:stretch>
            <a:fillRect/>
          </a:stretch>
        </p:blipFill>
        <p:spPr bwMode="auto">
          <a:xfrm>
            <a:off x="4324350" y="0"/>
            <a:ext cx="5657850" cy="6858000"/>
          </a:xfrm>
          <a:prstGeom prst="rect">
            <a:avLst/>
          </a:prstGeom>
          <a:noFill/>
          <a:ln w="9525">
            <a:noFill/>
            <a:miter lim="800000"/>
            <a:headEnd/>
            <a:tailEnd/>
          </a:ln>
        </p:spPr>
      </p:pic>
      <p:sp>
        <p:nvSpPr>
          <p:cNvPr id="18434" name="Title 1"/>
          <p:cNvSpPr>
            <a:spLocks noGrp="1"/>
          </p:cNvSpPr>
          <p:nvPr>
            <p:ph type="title"/>
          </p:nvPr>
        </p:nvSpPr>
        <p:spPr>
          <a:xfrm>
            <a:off x="457200" y="0"/>
            <a:ext cx="8229600" cy="838200"/>
          </a:xfrm>
        </p:spPr>
        <p:txBody>
          <a:bodyPr/>
          <a:lstStyle/>
          <a:p>
            <a:r>
              <a:rPr lang="en-US" sz="6000" b="1" dirty="0" smtClean="0">
                <a:latin typeface="Amienne" pitchFamily="82" charset="0"/>
              </a:rPr>
              <a:t>Settings</a:t>
            </a:r>
          </a:p>
        </p:txBody>
      </p:sp>
      <p:sp>
        <p:nvSpPr>
          <p:cNvPr id="3" name="Content Placeholder 2"/>
          <p:cNvSpPr>
            <a:spLocks noGrp="1"/>
          </p:cNvSpPr>
          <p:nvPr>
            <p:ph idx="1"/>
          </p:nvPr>
        </p:nvSpPr>
        <p:spPr>
          <a:xfrm>
            <a:off x="457200" y="1371600"/>
            <a:ext cx="4038600" cy="4800600"/>
          </a:xfrm>
        </p:spPr>
        <p:txBody>
          <a:bodyPr>
            <a:normAutofit/>
          </a:bodyPr>
          <a:lstStyle/>
          <a:p>
            <a:pPr>
              <a:lnSpc>
                <a:spcPct val="90000"/>
              </a:lnSpc>
              <a:buFont typeface="Arial" pitchFamily="-123" charset="0"/>
              <a:buNone/>
            </a:pPr>
            <a:r>
              <a:rPr lang="en-US" sz="3600" b="1" dirty="0" smtClean="0">
                <a:latin typeface="Amienne" pitchFamily="82" charset="0"/>
              </a:rPr>
              <a:t>Settings: Mainly the story takes place in the beautiful country of Egypt. Through out the novel the characters travel from Menfe (near modern day Giza)and Thebes(which is modern day </a:t>
            </a:r>
            <a:r>
              <a:rPr lang="en-US" sz="3600" b="1" dirty="0" smtClean="0">
                <a:latin typeface="Amienne" pitchFamily="82" charset="0"/>
              </a:rPr>
              <a:t>Luxor) </a:t>
            </a:r>
            <a:r>
              <a:rPr lang="en-US" sz="3600" b="1" dirty="0" smtClean="0">
                <a:latin typeface="Amienne" pitchFamily="82" charset="0"/>
              </a:rPr>
              <a:t>to and fro. </a:t>
            </a:r>
          </a:p>
          <a:p>
            <a:pPr>
              <a:lnSpc>
                <a:spcPct val="90000"/>
              </a:lnSpc>
              <a:buFont typeface="Arial" pitchFamily="-123" charset="0"/>
              <a:buNone/>
            </a:pPr>
            <a:endParaRPr lang="en-US" sz="2200" dirty="0" smtClean="0">
              <a:latin typeface="Bradley Hand ITC" charset="0"/>
            </a:endParaRPr>
          </a:p>
          <a:p>
            <a:pPr>
              <a:lnSpc>
                <a:spcPct val="90000"/>
              </a:lnSpc>
              <a:buFont typeface="Arial" pitchFamily="-123" charset="0"/>
              <a:buNone/>
            </a:pPr>
            <a:endParaRPr lang="en-US" sz="2200" dirty="0" smtClean="0">
              <a:latin typeface="Bradley Hand ITC"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1027"/>
          <p:cNvSpPr txBox="1">
            <a:spLocks noChangeArrowheads="1"/>
          </p:cNvSpPr>
          <p:nvPr/>
        </p:nvSpPr>
        <p:spPr bwMode="auto">
          <a:xfrm>
            <a:off x="1219200" y="304800"/>
            <a:ext cx="6858000" cy="1015663"/>
          </a:xfrm>
          <a:prstGeom prst="rect">
            <a:avLst/>
          </a:prstGeom>
          <a:noFill/>
          <a:ln w="9525">
            <a:noFill/>
            <a:miter lim="800000"/>
            <a:headEnd/>
            <a:tailEnd/>
          </a:ln>
        </p:spPr>
        <p:txBody>
          <a:bodyPr>
            <a:prstTxWarp prst="textNoShape">
              <a:avLst/>
            </a:prstTxWarp>
            <a:spAutoFit/>
          </a:bodyPr>
          <a:lstStyle/>
          <a:p>
            <a:pPr>
              <a:spcBef>
                <a:spcPct val="50000"/>
              </a:spcBef>
            </a:pPr>
            <a:r>
              <a:rPr lang="en-US" dirty="0">
                <a:solidFill>
                  <a:schemeClr val="folHlink"/>
                </a:solidFill>
                <a:latin typeface="Bradley Hand ITC TT-Bold" pitchFamily="-123" charset="0"/>
              </a:rPr>
              <a:t>                                          </a:t>
            </a:r>
            <a:r>
              <a:rPr lang="en-US" sz="6000" dirty="0">
                <a:solidFill>
                  <a:schemeClr val="folHlink"/>
                </a:solidFill>
                <a:latin typeface="Amienne" pitchFamily="82" charset="0"/>
              </a:rPr>
              <a:t>Theme</a:t>
            </a:r>
          </a:p>
        </p:txBody>
      </p:sp>
      <p:sp>
        <p:nvSpPr>
          <p:cNvPr id="23556" name="Text Box 1028"/>
          <p:cNvSpPr txBox="1">
            <a:spLocks noChangeArrowheads="1"/>
          </p:cNvSpPr>
          <p:nvPr/>
        </p:nvSpPr>
        <p:spPr bwMode="auto">
          <a:xfrm>
            <a:off x="1203325" y="1719263"/>
            <a:ext cx="7178675" cy="366712"/>
          </a:xfrm>
          <a:prstGeom prst="rect">
            <a:avLst/>
          </a:prstGeom>
          <a:noFill/>
          <a:ln w="9525">
            <a:noFill/>
            <a:miter lim="800000"/>
            <a:headEnd/>
            <a:tailEnd/>
          </a:ln>
        </p:spPr>
        <p:txBody>
          <a:bodyPr>
            <a:prstTxWarp prst="textNoShape">
              <a:avLst/>
            </a:prstTxWarp>
            <a:spAutoFit/>
          </a:bodyPr>
          <a:lstStyle/>
          <a:p>
            <a:endParaRPr lang="en-US" dirty="0"/>
          </a:p>
        </p:txBody>
      </p:sp>
      <p:sp>
        <p:nvSpPr>
          <p:cNvPr id="23558" name="Rectangle 1030"/>
          <p:cNvSpPr>
            <a:spLocks noChangeArrowheads="1"/>
          </p:cNvSpPr>
          <p:nvPr/>
        </p:nvSpPr>
        <p:spPr bwMode="auto">
          <a:xfrm>
            <a:off x="895350" y="1509713"/>
            <a:ext cx="7334250" cy="1077218"/>
          </a:xfrm>
          <a:prstGeom prst="rect">
            <a:avLst/>
          </a:prstGeom>
          <a:noFill/>
          <a:ln w="9525">
            <a:noFill/>
            <a:miter lim="800000"/>
            <a:headEnd/>
            <a:tailEnd/>
          </a:ln>
        </p:spPr>
        <p:txBody>
          <a:bodyPr>
            <a:prstTxWarp prst="textNoShape">
              <a:avLst/>
            </a:prstTxWarp>
            <a:spAutoFit/>
          </a:bodyPr>
          <a:lstStyle/>
          <a:p>
            <a:r>
              <a:rPr lang="en-US" sz="3200" dirty="0">
                <a:latin typeface="Amienne" pitchFamily="82" charset="0"/>
              </a:rPr>
              <a:t>The battle to make the right decisions, take risks, and knowing </a:t>
            </a:r>
          </a:p>
          <a:p>
            <a:r>
              <a:rPr lang="en-US" sz="3200" dirty="0">
                <a:latin typeface="Amienne" pitchFamily="82" charset="0"/>
              </a:rPr>
              <a:t>who to trust for the good of Egypt.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p:cNvPicPr>
            <a:picLocks noChangeAspect="1" noChangeArrowheads="1"/>
          </p:cNvPicPr>
          <p:nvPr/>
        </p:nvPicPr>
        <p:blipFill>
          <a:blip r:embed="rId2"/>
          <a:srcRect/>
          <a:stretch>
            <a:fillRect/>
          </a:stretch>
        </p:blipFill>
        <p:spPr bwMode="auto">
          <a:xfrm>
            <a:off x="6629400" y="3962400"/>
            <a:ext cx="2514600" cy="2895600"/>
          </a:xfrm>
          <a:prstGeom prst="rect">
            <a:avLst/>
          </a:prstGeom>
          <a:noFill/>
          <a:ln w="9525">
            <a:noFill/>
            <a:miter lim="800000"/>
            <a:headEnd/>
            <a:tailEnd/>
          </a:ln>
        </p:spPr>
      </p:pic>
      <p:pic>
        <p:nvPicPr>
          <p:cNvPr id="19458" name="Picture 2"/>
          <p:cNvPicPr>
            <a:picLocks noChangeAspect="1" noChangeArrowheads="1"/>
          </p:cNvPicPr>
          <p:nvPr/>
        </p:nvPicPr>
        <p:blipFill>
          <a:blip r:embed="rId3"/>
          <a:srcRect/>
          <a:stretch>
            <a:fillRect/>
          </a:stretch>
        </p:blipFill>
        <p:spPr bwMode="auto">
          <a:xfrm>
            <a:off x="7086600" y="1066800"/>
            <a:ext cx="1905000" cy="2362200"/>
          </a:xfrm>
          <a:prstGeom prst="rect">
            <a:avLst/>
          </a:prstGeom>
          <a:noFill/>
          <a:ln w="9525">
            <a:noFill/>
            <a:miter lim="800000"/>
            <a:headEnd/>
            <a:tailEnd/>
          </a:ln>
        </p:spPr>
      </p:pic>
      <p:sp>
        <p:nvSpPr>
          <p:cNvPr id="19459" name="Title 1"/>
          <p:cNvSpPr>
            <a:spLocks noGrp="1"/>
          </p:cNvSpPr>
          <p:nvPr>
            <p:ph type="title"/>
          </p:nvPr>
        </p:nvSpPr>
        <p:spPr>
          <a:xfrm>
            <a:off x="2209800" y="228600"/>
            <a:ext cx="5181600" cy="1143000"/>
          </a:xfrm>
        </p:spPr>
        <p:txBody>
          <a:bodyPr/>
          <a:lstStyle/>
          <a:p>
            <a:r>
              <a:rPr lang="en-US" sz="5400" b="1" dirty="0" smtClean="0">
                <a:latin typeface="Amienne" pitchFamily="82" charset="0"/>
              </a:rPr>
              <a:t>Historical Figures</a:t>
            </a:r>
          </a:p>
        </p:txBody>
      </p:sp>
      <p:sp>
        <p:nvSpPr>
          <p:cNvPr id="3" name="Content Placeholder 2"/>
          <p:cNvSpPr>
            <a:spLocks noGrp="1"/>
          </p:cNvSpPr>
          <p:nvPr>
            <p:ph idx="1"/>
          </p:nvPr>
        </p:nvSpPr>
        <p:spPr>
          <a:xfrm>
            <a:off x="0" y="1143000"/>
            <a:ext cx="6781800" cy="5486400"/>
          </a:xfrm>
        </p:spPr>
        <p:txBody>
          <a:bodyPr rtlCol="0">
            <a:normAutofit/>
          </a:bodyPr>
          <a:lstStyle/>
          <a:p>
            <a:pPr fontAlgn="auto">
              <a:spcAft>
                <a:spcPts val="0"/>
              </a:spcAft>
              <a:buFont typeface="Arial" pitchFamily="34" charset="0"/>
              <a:buNone/>
              <a:defRPr/>
            </a:pPr>
            <a:r>
              <a:rPr lang="en-US" sz="2400" b="1" dirty="0" smtClean="0">
                <a:latin typeface="Amienne" pitchFamily="82" charset="0"/>
                <a:ea typeface="+mn-ea"/>
                <a:cs typeface="+mn-cs"/>
              </a:rPr>
              <a:t>Hatshepsut: Her father was Pharaoh Tuthmosis and her mother Queen Ahmose. She was a female Pharaoh of the 18</a:t>
            </a:r>
            <a:r>
              <a:rPr lang="en-US" sz="2400" b="1" baseline="30000" dirty="0" smtClean="0">
                <a:latin typeface="Amienne" pitchFamily="82" charset="0"/>
                <a:ea typeface="+mn-ea"/>
                <a:cs typeface="+mn-cs"/>
              </a:rPr>
              <a:t>th</a:t>
            </a:r>
            <a:r>
              <a:rPr lang="en-US" sz="2400" b="1" dirty="0" smtClean="0">
                <a:latin typeface="Amienne" pitchFamily="82" charset="0"/>
                <a:ea typeface="+mn-ea"/>
                <a:cs typeface="+mn-cs"/>
              </a:rPr>
              <a:t> dynasty to rule Egypt, she was married to Thutmose her half brother, she didn’t marry again after he died so her daughter, Neferure, acted as her wife in the public rituals. She was going to marry her half brother Thutmose 3</a:t>
            </a:r>
            <a:r>
              <a:rPr lang="en-US" sz="2400" b="1" baseline="30000" dirty="0" smtClean="0">
                <a:latin typeface="Amienne" pitchFamily="82" charset="0"/>
                <a:ea typeface="+mn-ea"/>
                <a:cs typeface="+mn-cs"/>
              </a:rPr>
              <a:t>rd</a:t>
            </a:r>
            <a:r>
              <a:rPr lang="en-US" sz="2400" b="1" dirty="0" smtClean="0">
                <a:latin typeface="Amienne" pitchFamily="82" charset="0"/>
                <a:ea typeface="+mn-ea"/>
                <a:cs typeface="+mn-cs"/>
              </a:rPr>
              <a:t> when he grew of age. Her reign was peaceful except for one war against Nubia. Most of the time she just built monuments in Egypt. She died in the 22</a:t>
            </a:r>
            <a:r>
              <a:rPr lang="en-US" sz="2400" b="1" baseline="30000" dirty="0" smtClean="0">
                <a:latin typeface="Amienne" pitchFamily="82" charset="0"/>
                <a:ea typeface="+mn-ea"/>
                <a:cs typeface="+mn-cs"/>
              </a:rPr>
              <a:t>nd</a:t>
            </a:r>
            <a:r>
              <a:rPr lang="en-US" sz="2400" b="1" dirty="0" smtClean="0">
                <a:latin typeface="Amienne" pitchFamily="82" charset="0"/>
                <a:ea typeface="+mn-ea"/>
                <a:cs typeface="+mn-cs"/>
              </a:rPr>
              <a:t> year of her reign , and there were rumors that she got murdered by Thutmose 3</a:t>
            </a:r>
            <a:r>
              <a:rPr lang="en-US" sz="2400" b="1" baseline="30000" dirty="0" smtClean="0">
                <a:latin typeface="Amienne" pitchFamily="82" charset="0"/>
                <a:ea typeface="+mn-ea"/>
                <a:cs typeface="+mn-cs"/>
              </a:rPr>
              <a:t>rd.</a:t>
            </a:r>
            <a:r>
              <a:rPr lang="en-US" sz="2400" b="1" dirty="0" smtClean="0">
                <a:latin typeface="Amienne" pitchFamily="82" charset="0"/>
                <a:ea typeface="+mn-ea"/>
                <a:cs typeface="+mn-cs"/>
              </a:rPr>
              <a:t> </a:t>
            </a:r>
          </a:p>
          <a:p>
            <a:pPr fontAlgn="auto">
              <a:spcAft>
                <a:spcPts val="0"/>
              </a:spcAft>
              <a:buFont typeface="Wingdings" pitchFamily="2" charset="2"/>
              <a:buChar char="ü"/>
              <a:defRPr/>
            </a:pPr>
            <a:endParaRPr lang="en-US" sz="2400" b="1" dirty="0" smtClean="0">
              <a:latin typeface="Amienne" pitchFamily="82" charset="0"/>
              <a:ea typeface="+mn-ea"/>
              <a:cs typeface="+mn-cs"/>
            </a:endParaRPr>
          </a:p>
          <a:p>
            <a:pPr fontAlgn="auto">
              <a:spcAft>
                <a:spcPts val="0"/>
              </a:spcAft>
              <a:buFont typeface="Arial" pitchFamily="34" charset="0"/>
              <a:buNone/>
              <a:defRPr/>
            </a:pPr>
            <a:r>
              <a:rPr lang="en-US" sz="2400" b="1" dirty="0" smtClean="0">
                <a:latin typeface="Amienne" pitchFamily="82" charset="0"/>
                <a:ea typeface="+mn-ea"/>
                <a:cs typeface="+mn-cs"/>
              </a:rPr>
              <a:t>Thutmose 2</a:t>
            </a:r>
            <a:r>
              <a:rPr lang="en-US" sz="2400" b="1" baseline="30000" dirty="0" smtClean="0">
                <a:latin typeface="Amienne" pitchFamily="82" charset="0"/>
                <a:ea typeface="+mn-ea"/>
                <a:cs typeface="+mn-cs"/>
              </a:rPr>
              <a:t>nd</a:t>
            </a:r>
            <a:r>
              <a:rPr lang="en-US" sz="2400" b="1" dirty="0" smtClean="0">
                <a:latin typeface="Amienne" pitchFamily="82" charset="0"/>
                <a:ea typeface="+mn-ea"/>
                <a:cs typeface="+mn-cs"/>
              </a:rPr>
              <a:t>: He died after a few years of his coronation, he was married to Hatshepsut </a:t>
            </a:r>
          </a:p>
          <a:p>
            <a:pPr fontAlgn="auto">
              <a:spcAft>
                <a:spcPts val="0"/>
              </a:spcAft>
              <a:buFont typeface="Arial" pitchFamily="34" charset="0"/>
              <a:buNone/>
              <a:defRPr/>
            </a:pPr>
            <a:r>
              <a:rPr lang="en-US" sz="2400" b="1" dirty="0" smtClean="0">
                <a:latin typeface="Amienne" pitchFamily="82" charset="0"/>
                <a:ea typeface="+mn-ea"/>
                <a:cs typeface="+mn-cs"/>
              </a:rPr>
              <a:t> </a:t>
            </a:r>
          </a:p>
          <a:p>
            <a:pPr fontAlgn="auto">
              <a:spcAft>
                <a:spcPts val="0"/>
              </a:spcAft>
              <a:buFont typeface="Arial" pitchFamily="34" charset="0"/>
              <a:buNone/>
              <a:defRPr/>
            </a:pPr>
            <a:r>
              <a:rPr lang="en-US" sz="2400" b="1" dirty="0" smtClean="0">
                <a:latin typeface="Amienne" pitchFamily="82" charset="0"/>
                <a:ea typeface="+mn-ea"/>
                <a:cs typeface="+mn-cs"/>
              </a:rPr>
              <a:t>Thutmose 3</a:t>
            </a:r>
            <a:r>
              <a:rPr lang="en-US" sz="2400" b="1" baseline="30000" dirty="0" smtClean="0">
                <a:latin typeface="Amienne" pitchFamily="82" charset="0"/>
                <a:ea typeface="+mn-ea"/>
                <a:cs typeface="+mn-cs"/>
              </a:rPr>
              <a:t>rd:</a:t>
            </a:r>
            <a:r>
              <a:rPr lang="en-US" sz="2400" b="1" dirty="0" smtClean="0">
                <a:latin typeface="Amienne" pitchFamily="82" charset="0"/>
                <a:ea typeface="+mn-ea"/>
                <a:cs typeface="+mn-cs"/>
              </a:rPr>
              <a:t> until he was old enough, his aunt (Hatshepsut), royal widow of the king Thutmose 2</a:t>
            </a:r>
            <a:r>
              <a:rPr lang="en-US" sz="2400" b="1" baseline="30000" dirty="0" smtClean="0">
                <a:latin typeface="Amienne" pitchFamily="82" charset="0"/>
                <a:ea typeface="+mn-ea"/>
                <a:cs typeface="+mn-cs"/>
              </a:rPr>
              <a:t>nd,</a:t>
            </a:r>
            <a:r>
              <a:rPr lang="en-US" sz="2400" b="1" dirty="0" smtClean="0">
                <a:latin typeface="Amienne" pitchFamily="82" charset="0"/>
                <a:ea typeface="+mn-ea"/>
                <a:cs typeface="+mn-cs"/>
              </a:rPr>
              <a:t> became Pharaoh</a:t>
            </a:r>
          </a:p>
          <a:p>
            <a:pPr fontAlgn="auto">
              <a:spcAft>
                <a:spcPts val="0"/>
              </a:spcAft>
              <a:buFont typeface="Arial" pitchFamily="34" charset="0"/>
              <a:buNone/>
              <a:defRPr/>
            </a:pPr>
            <a:endParaRPr lang="en-US" sz="2400" b="1" dirty="0">
              <a:latin typeface="Amienne" pitchFamily="82" charset="0"/>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4343400" y="1219200"/>
            <a:ext cx="4572000" cy="5029200"/>
          </a:xfrm>
          <a:prstGeom prst="rect">
            <a:avLst/>
          </a:prstGeom>
          <a:noFill/>
          <a:ln w="9525">
            <a:noFill/>
            <a:miter lim="800000"/>
            <a:headEnd/>
            <a:tailEnd/>
          </a:ln>
        </p:spPr>
      </p:pic>
      <p:sp>
        <p:nvSpPr>
          <p:cNvPr id="20482" name="Title 1"/>
          <p:cNvSpPr>
            <a:spLocks noGrp="1"/>
          </p:cNvSpPr>
          <p:nvPr>
            <p:ph type="title"/>
          </p:nvPr>
        </p:nvSpPr>
        <p:spPr/>
        <p:txBody>
          <a:bodyPr/>
          <a:lstStyle/>
          <a:p>
            <a:r>
              <a:rPr lang="en-US" sz="6000" b="1" dirty="0" smtClean="0">
                <a:latin typeface="Amienne" pitchFamily="82" charset="0"/>
              </a:rPr>
              <a:t>Research: The Nile River </a:t>
            </a:r>
            <a:endParaRPr lang="en-US" sz="6000" b="1" dirty="0" smtClean="0">
              <a:latin typeface="Amienne" pitchFamily="82" charset="0"/>
            </a:endParaRPr>
          </a:p>
        </p:txBody>
      </p:sp>
      <p:sp>
        <p:nvSpPr>
          <p:cNvPr id="20483" name="Content Placeholder 2"/>
          <p:cNvSpPr>
            <a:spLocks noGrp="1"/>
          </p:cNvSpPr>
          <p:nvPr>
            <p:ph idx="1"/>
          </p:nvPr>
        </p:nvSpPr>
        <p:spPr>
          <a:xfrm>
            <a:off x="533400" y="990600"/>
            <a:ext cx="3886200" cy="5410200"/>
          </a:xfrm>
        </p:spPr>
        <p:txBody>
          <a:bodyPr/>
          <a:lstStyle/>
          <a:p>
            <a:pPr>
              <a:buFont typeface="Courier New" pitchFamily="49" charset="0"/>
              <a:buChar char="o"/>
            </a:pPr>
            <a:endParaRPr lang="en-US" sz="2800" b="1" dirty="0" smtClean="0">
              <a:solidFill>
                <a:srgbClr val="769C32"/>
              </a:solidFill>
              <a:latin typeface="Amienne" pitchFamily="82" charset="0"/>
            </a:endParaRPr>
          </a:p>
          <a:p>
            <a:pPr>
              <a:buFont typeface="Courier New" pitchFamily="49" charset="0"/>
              <a:buChar char="o"/>
            </a:pPr>
            <a:r>
              <a:rPr lang="en-US" sz="2800" b="1" dirty="0" smtClean="0">
                <a:solidFill>
                  <a:srgbClr val="769C32"/>
                </a:solidFill>
                <a:latin typeface="Amienne" pitchFamily="82" charset="0"/>
              </a:rPr>
              <a:t>The Nile is one of the two longest rivers </a:t>
            </a:r>
            <a:r>
              <a:rPr lang="en-US" sz="2800" b="1" dirty="0" smtClean="0">
                <a:solidFill>
                  <a:srgbClr val="769C32"/>
                </a:solidFill>
                <a:latin typeface="Amienne" pitchFamily="82" charset="0"/>
              </a:rPr>
              <a:t>on earth.</a:t>
            </a:r>
          </a:p>
          <a:p>
            <a:pPr>
              <a:buFont typeface="Courier New" pitchFamily="49" charset="0"/>
              <a:buChar char="o"/>
            </a:pPr>
            <a:r>
              <a:rPr lang="en-US" sz="2800" b="1" u="sng" dirty="0" smtClean="0">
                <a:solidFill>
                  <a:srgbClr val="769C32"/>
                </a:solidFill>
                <a:latin typeface="Amienne" pitchFamily="82" charset="0"/>
              </a:rPr>
              <a:t> </a:t>
            </a:r>
            <a:r>
              <a:rPr lang="en-US" sz="2800" b="1" dirty="0" smtClean="0">
                <a:solidFill>
                  <a:srgbClr val="769C32"/>
                </a:solidFill>
                <a:latin typeface="Amienne" pitchFamily="82" charset="0"/>
              </a:rPr>
              <a:t>The length of the river varies over time and  often changes course.</a:t>
            </a:r>
          </a:p>
          <a:p>
            <a:pPr>
              <a:buFont typeface="Courier New" pitchFamily="49" charset="0"/>
              <a:buChar char="o"/>
            </a:pPr>
            <a:r>
              <a:rPr lang="en-US" sz="2800" b="1" dirty="0" smtClean="0">
                <a:solidFill>
                  <a:srgbClr val="769C32"/>
                </a:solidFill>
                <a:latin typeface="Amienne" pitchFamily="82" charset="0"/>
              </a:rPr>
              <a:t> </a:t>
            </a:r>
            <a:r>
              <a:rPr lang="en-US" sz="2800" b="1" dirty="0" smtClean="0">
                <a:solidFill>
                  <a:srgbClr val="769C32"/>
                </a:solidFill>
                <a:latin typeface="Amienne" pitchFamily="82" charset="0"/>
              </a:rPr>
              <a:t>The elevation of the </a:t>
            </a:r>
            <a:r>
              <a:rPr lang="en-US" sz="2800" b="1" dirty="0" smtClean="0">
                <a:solidFill>
                  <a:srgbClr val="769C32"/>
                </a:solidFill>
                <a:latin typeface="Amienne" pitchFamily="82" charset="0"/>
              </a:rPr>
              <a:t>N</a:t>
            </a:r>
            <a:r>
              <a:rPr lang="en-US" sz="2800" b="1" dirty="0" smtClean="0">
                <a:solidFill>
                  <a:srgbClr val="769C32"/>
                </a:solidFill>
                <a:latin typeface="Amienne" pitchFamily="82" charset="0"/>
              </a:rPr>
              <a:t>ile is 1,134meters</a:t>
            </a:r>
          </a:p>
          <a:p>
            <a:pPr>
              <a:buFont typeface="Courier New" pitchFamily="49" charset="0"/>
              <a:buChar char="o"/>
            </a:pPr>
            <a:r>
              <a:rPr lang="en-US" sz="2800" b="1" dirty="0" smtClean="0">
                <a:solidFill>
                  <a:srgbClr val="769C32"/>
                </a:solidFill>
                <a:latin typeface="Amienne" pitchFamily="82" charset="0"/>
              </a:rPr>
              <a:t> </a:t>
            </a:r>
            <a:r>
              <a:rPr lang="en-US" sz="2800" b="1" dirty="0" smtClean="0">
                <a:solidFill>
                  <a:srgbClr val="769C32"/>
                </a:solidFill>
                <a:latin typeface="Amienne" pitchFamily="82" charset="0"/>
              </a:rPr>
              <a:t>The length of it is 6,695 kilometers (4,000 miles).</a:t>
            </a:r>
          </a:p>
          <a:p>
            <a:pPr>
              <a:buNone/>
            </a:pPr>
            <a:r>
              <a:rPr lang="en-US" sz="2800" b="1" u="sng" dirty="0" smtClean="0">
                <a:solidFill>
                  <a:schemeClr val="tx2">
                    <a:lumMod val="75000"/>
                  </a:schemeClr>
                </a:solidFill>
                <a:latin typeface="Amienne" pitchFamily="82" charset="0"/>
              </a:rPr>
              <a:t>http://www.statemaster.com/encyclopedia/Ancient-Egypt</a:t>
            </a:r>
            <a:endParaRPr lang="en-US" sz="2800" b="1" u="sng" dirty="0" smtClean="0">
              <a:solidFill>
                <a:schemeClr val="tx2">
                  <a:lumMod val="75000"/>
                </a:schemeClr>
              </a:solidFill>
              <a:latin typeface="Amienne" pitchFamily="82" charset="0"/>
            </a:endParaRPr>
          </a:p>
          <a:p>
            <a:pPr>
              <a:buNone/>
            </a:pPr>
            <a:endParaRPr lang="en-US" sz="2400" b="1" dirty="0" smtClean="0">
              <a:solidFill>
                <a:srgbClr val="769C32"/>
              </a:solidFill>
              <a:latin typeface="Amienne" pitchFamily="82" charset="0"/>
            </a:endParaRPr>
          </a:p>
          <a:p>
            <a:pPr>
              <a:buNone/>
            </a:pPr>
            <a:endParaRPr lang="en-US" sz="2400" u="sng" dirty="0">
              <a:solidFill>
                <a:srgbClr val="769C32"/>
              </a:solidFill>
              <a:latin typeface="Amienne" pitchFamily="82"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76923C"/>
      </a:dk1>
      <a:lt1>
        <a:srgbClr val="FFFFFF"/>
      </a:lt1>
      <a:dk2>
        <a:srgbClr val="92CDDC"/>
      </a:dk2>
      <a:lt2>
        <a:srgbClr val="EEECE1"/>
      </a:lt2>
      <a:accent1>
        <a:srgbClr val="4F81BD"/>
      </a:accent1>
      <a:accent2>
        <a:srgbClr val="548DD4"/>
      </a:accent2>
      <a:accent3>
        <a:srgbClr val="9BBB59"/>
      </a:accent3>
      <a:accent4>
        <a:srgbClr val="FFFFFF"/>
      </a:accent4>
      <a:accent5>
        <a:srgbClr val="4BACC6"/>
      </a:accent5>
      <a:accent6>
        <a:srgbClr val="B7DDE8"/>
      </a:accent6>
      <a:hlink>
        <a:srgbClr val="8DB3E2"/>
      </a:hlink>
      <a:folHlink>
        <a:srgbClr val="9BBB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379</TotalTime>
  <Words>1220</Words>
  <Application>Microsoft Office PowerPoint</Application>
  <PresentationFormat>On-screen Show (4:3)</PresentationFormat>
  <Paragraphs>95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Mara Daughter of the Nile</vt:lpstr>
      <vt:lpstr>Author</vt:lpstr>
      <vt:lpstr>Main Characters</vt:lpstr>
      <vt:lpstr>Plot</vt:lpstr>
      <vt:lpstr>Conflicts</vt:lpstr>
      <vt:lpstr>Settings</vt:lpstr>
      <vt:lpstr>Slide 7</vt:lpstr>
      <vt:lpstr>Historical Figures</vt:lpstr>
      <vt:lpstr>Research: The Nile River </vt:lpstr>
      <vt:lpstr>Research: Hatshepsut'sTemples</vt:lpstr>
      <vt:lpstr>Resources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Mara Daughter of the Nile</dc:title>
  <dc:creator>Perry Shyr</dc:creator>
  <cp:lastModifiedBy>smpl</cp:lastModifiedBy>
  <cp:revision>40</cp:revision>
  <dcterms:created xsi:type="dcterms:W3CDTF">2009-10-19T02:01:59Z</dcterms:created>
  <dcterms:modified xsi:type="dcterms:W3CDTF">2009-11-18T00:58:04Z</dcterms:modified>
</cp:coreProperties>
</file>